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12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4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Odyssey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841500" y="5911850"/>
            <a:ext cx="9321800" cy="1409700"/>
          </a:xfrm>
          <a:prstGeom prst="rect">
            <a:avLst/>
          </a:prstGeom>
        </p:spPr>
        <p:txBody>
          <a:bodyPr/>
          <a:lstStyle/>
          <a:p>
            <a:r>
              <a:t>A long voyage by Homer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392">
                <a:solidFill>
                  <a:srgbClr val="3A362C"/>
                </a:solidFill>
                <a:effectLst>
                  <a:outerShdw blurRad="11938" dist="11938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The Lotus Eaters - a summary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8807" indent="-368807" defTabSz="514095">
              <a:spcBef>
                <a:spcPts val="2400"/>
              </a:spcBef>
              <a:buBlip>
                <a:blip r:embed="rId2"/>
              </a:buBlip>
              <a:defRPr sz="3168">
                <a:solidFill>
                  <a:srgbClr val="5D5B58"/>
                </a:solidFill>
                <a:effectLst>
                  <a:outerShdw blurRad="22352" dist="11176" dir="5400000" rotWithShape="0">
                    <a:srgbClr val="FFFFFF"/>
                  </a:outerShdw>
                </a:effectLst>
              </a:defRPr>
            </a:pPr>
            <a:r>
              <a:t>Zeus sent a vicious storm upon Odysseus' ships</a:t>
            </a:r>
          </a:p>
          <a:p>
            <a:pPr marL="368807" indent="-368807" defTabSz="514095">
              <a:spcBef>
                <a:spcPts val="2400"/>
              </a:spcBef>
              <a:buBlip>
                <a:blip r:embed="rId2"/>
              </a:buBlip>
              <a:defRPr sz="3168">
                <a:solidFill>
                  <a:srgbClr val="5D5B58"/>
                </a:solidFill>
                <a:effectLst>
                  <a:outerShdw blurRad="22352" dist="11176" dir="5400000" rotWithShape="0">
                    <a:srgbClr val="FFFFFF"/>
                  </a:outerShdw>
                </a:effectLst>
              </a:defRPr>
            </a:pPr>
            <a:r>
              <a:t>Almost home, and near Melea, a gale drove them to the Land of the Lotus-Eaters.</a:t>
            </a:r>
          </a:p>
          <a:p>
            <a:pPr marL="368807" indent="-368807" defTabSz="514095">
              <a:spcBef>
                <a:spcPts val="2400"/>
              </a:spcBef>
              <a:buBlip>
                <a:blip r:embed="rId2"/>
              </a:buBlip>
              <a:defRPr sz="3168">
                <a:solidFill>
                  <a:srgbClr val="5D5B58"/>
                </a:solidFill>
                <a:effectLst>
                  <a:outerShdw blurRad="22352" dist="11176" dir="5400000" rotWithShape="0">
                    <a:srgbClr val="FFFFFF"/>
                  </a:outerShdw>
                </a:effectLst>
              </a:defRPr>
            </a:pPr>
            <a:r>
              <a:t>Odysseus sent two men and a messenger to learn about the natives.</a:t>
            </a:r>
          </a:p>
          <a:p>
            <a:pPr marL="368807" indent="-368807" defTabSz="514095">
              <a:spcBef>
                <a:spcPts val="2400"/>
              </a:spcBef>
              <a:buBlip>
                <a:blip r:embed="rId2"/>
              </a:buBlip>
              <a:defRPr sz="3168">
                <a:solidFill>
                  <a:srgbClr val="5D5B58"/>
                </a:solidFill>
                <a:effectLst>
                  <a:outerShdw blurRad="22352" dist="11176" dir="5400000" rotWithShape="0">
                    <a:srgbClr val="FFFFFF"/>
                  </a:outerShdw>
                </a:effectLst>
              </a:defRPr>
            </a:pPr>
            <a:r>
              <a:t>The three men ate from the lotus flower and then no longer cared to return to their homeland.</a:t>
            </a:r>
          </a:p>
          <a:p>
            <a:pPr marL="368807" indent="-368807" defTabSz="514095">
              <a:spcBef>
                <a:spcPts val="2400"/>
              </a:spcBef>
              <a:buBlip>
                <a:blip r:embed="rId2"/>
              </a:buBlip>
              <a:defRPr sz="3168">
                <a:solidFill>
                  <a:srgbClr val="5D5B58"/>
                </a:solidFill>
                <a:effectLst>
                  <a:outerShdw blurRad="22352" dist="11176" dir="5400000" rotWithShape="0">
                    <a:srgbClr val="FFFFFF"/>
                  </a:outerShdw>
                </a:effectLst>
              </a:defRPr>
            </a:pPr>
            <a:r>
              <a:t>Odysseus forced the men back to the ship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Placeholder 15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900" y="3060700"/>
            <a:ext cx="4292601" cy="5562600"/>
          </a:xfrm>
          <a:prstGeom prst="rect">
            <a:avLst/>
          </a:prstGeom>
        </p:spPr>
      </p:pic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Cyclopes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Odysseus meets Polyphemus - son of Poseidon.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Cyclops - a summary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>
                <a:solidFill>
                  <a:srgbClr val="565452"/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Odysseus is clever enough to see through his opponent's trickery and outwit him in return</a:t>
            </a:r>
          </a:p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>
                <a:solidFill>
                  <a:srgbClr val="565452"/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Odysseus' curiosity leads him to disregard  his mens' good advice</a:t>
            </a:r>
          </a:p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>
                <a:solidFill>
                  <a:srgbClr val="565452"/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Odysseus and his men get trapped by the Cyclopes and he must come up with a strategy to escape.</a:t>
            </a:r>
          </a:p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>
                <a:solidFill>
                  <a:srgbClr val="565452"/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Odysseus shows great cleverness and courage by blinding the Cyclopes with a spear made from an Olive tree.</a:t>
            </a:r>
          </a:p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>
                <a:solidFill>
                  <a:srgbClr val="565452"/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Odysseus gets cocky at the end and taunts the Cyclopes as they escape.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Cyclops Continued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565452"/>
                </a:solidFill>
              </a:defRPr>
            </a:pPr>
            <a:r>
              <a:t>The Cyclops, Polyphemus, prays to his father, Poseidon and curses Odysseus</a:t>
            </a:r>
          </a:p>
          <a:p>
            <a:pPr>
              <a:buBlip>
                <a:blip r:embed="rId2"/>
              </a:buBlip>
              <a:defRPr>
                <a:solidFill>
                  <a:srgbClr val="565452"/>
                </a:solidFill>
              </a:defRPr>
            </a:pPr>
            <a:r>
              <a:t>Odysseus displays curiosity and boastfulness - as weaknesses</a:t>
            </a:r>
          </a:p>
          <a:p>
            <a:pPr>
              <a:buBlip>
                <a:blip r:embed="rId2"/>
              </a:buBlip>
              <a:defRPr>
                <a:solidFill>
                  <a:srgbClr val="565452"/>
                </a:solidFill>
              </a:defRPr>
            </a:pPr>
            <a:r>
              <a:t>Odysseus displays cleverness, leadership, and bravery - as strengths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Greeks Value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 ordered society</a:t>
            </a:r>
          </a:p>
          <a:p>
            <a:pPr>
              <a:buBlip>
                <a:blip r:embed="rId2"/>
              </a:buBlip>
            </a:pPr>
            <a:r>
              <a:t>Hospitality</a:t>
            </a:r>
          </a:p>
          <a:p>
            <a:pPr>
              <a:buBlip>
                <a:blip r:embed="rId2"/>
              </a:buBlip>
            </a:pPr>
            <a:r>
              <a:t>The gods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Placeholder 16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Land of the Dead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Odysseus must confront the blind prophet, Tiresias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Sacrifice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Odysseus performs the sacrifice he was told to do by Circe  - to reach the blind prophet, Tiresias.</a:t>
            </a:r>
          </a:p>
          <a:p>
            <a:pPr>
              <a:buBlip>
                <a:blip r:embed="rId2"/>
              </a:buBlip>
            </a:pPr>
            <a:r>
              <a:t>Tiresias was to tell Odysseus his future.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- The Spirit of Elpenor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Elpenor's spirit asks Odysseus to burn Elpenor's body and build a memorial for him on the shore of Aegean Island.</a:t>
            </a:r>
          </a:p>
          <a:p>
            <a:pPr>
              <a:buBlip>
                <a:blip r:embed="rId2"/>
              </a:buBlip>
            </a:pPr>
            <a:r>
              <a:t>Elpenor asks Odysseus to put his personal oar on top of the heap of stones. - This suggests that his spirit will be able to find peace once he has a proper burial.</a:t>
            </a:r>
          </a:p>
          <a:p>
            <a:pPr>
              <a:buBlip>
                <a:blip r:embed="rId2"/>
              </a:buBlip>
            </a:pPr>
            <a:r>
              <a:t>Odysseus weeps and  promises he will honor his request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188">
                <a:effectLst>
                  <a:outerShdw blurRad="11557" dist="1155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Second - The Spirit of Anticlea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Odysseus meets the spirit of his dead mother - who was still alive when he took ship for holy Troy</a:t>
            </a:r>
          </a:p>
          <a:p>
            <a:pPr>
              <a:buBlip>
                <a:blip r:embed="rId2"/>
              </a:buBlip>
            </a:pPr>
            <a:r>
              <a:t>Odysseus weeps.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6732">
                <a:effectLst>
                  <a:outerShdw blurRad="12573" dist="12573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Third - The spirit of Tiresias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3564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t>Tiresias indicates that Odysseus can overcome Posidon's wrath if Odysseus focuses on his task and disciplines both himself and his crew.</a:t>
            </a:r>
          </a:p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3564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t>Odysseus can return home only if he practices self-restraint.</a:t>
            </a:r>
          </a:p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3564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t>Tiresias specifically tells him to avoid Helio's cattle - if he doesn't he will face destruction for his ship, loss of men, trouble at home.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Placeholder 12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Odysseus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model Epic Hero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Placeholder 18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Sirens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520700" y="4813300"/>
            <a:ext cx="6045200" cy="2755900"/>
          </a:xfrm>
          <a:prstGeom prst="rect">
            <a:avLst/>
          </a:prstGeom>
        </p:spPr>
        <p:txBody>
          <a:bodyPr/>
          <a:lstStyle/>
          <a:p>
            <a:r>
              <a:t>Sailors are lured in by their  singing and then left to die at sea.</a:t>
            </a:r>
          </a:p>
          <a:p>
            <a:r>
              <a:t>Loyal companions (crew) see them through this danger.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Odysseus knew his lack of self-control so he asks his crew to tie him to the mast of the ship</a:t>
            </a:r>
          </a:p>
          <a:p>
            <a:pPr>
              <a:buBlip>
                <a:blip r:embed="rId2"/>
              </a:buBlip>
            </a:pPr>
            <a:r>
              <a:t>Odysseus put wax in his men's ears so they could not hear the Sirens.</a:t>
            </a:r>
          </a:p>
          <a:p>
            <a:pPr>
              <a:buBlip>
                <a:blip r:embed="rId2"/>
              </a:buBlip>
            </a:pPr>
            <a:r>
              <a:t>The men peacefully and respectfully ignore Odysseus' request to 'Untie me!' and show great loyalty to their leader.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AD2C11DD-3D3F-4C71-8C6E-89C82BA64A93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018" r="801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Placeholder 18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Scylla and Charybdis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Scylla appears as a sea-monster opposite the whirlpool, Charybdis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Odysseus as seen as a leader who gives clear orders </a:t>
            </a:r>
          </a:p>
          <a:p>
            <a:pPr>
              <a:buBlip>
                <a:blip r:embed="rId2"/>
              </a:buBlip>
            </a:pPr>
            <a:r>
              <a:t>Odysseus loses 6 of his men to the Scylla</a:t>
            </a:r>
          </a:p>
          <a:p>
            <a:pPr>
              <a:buBlip>
                <a:blip r:embed="rId2"/>
              </a:buBlip>
            </a:pPr>
            <a:r>
              <a:t>Odysseus shows great care and compassion for the loss of men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5D06CC51-3F07-4624-881C-D2ED3D936704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304" r="830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Cattle of the Sun God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846CC51E-14E0-4895-86E4-23C4E049B756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304" r="8304"/>
          <a:stretch>
            <a:fillRect/>
          </a:stretch>
        </p:blipFill>
        <p:spPr>
          <a:xfrm rot="13594">
            <a:off x="881260" y="660995"/>
            <a:ext cx="11242262" cy="84316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</a:pPr>
            <a:r>
              <a:t>"The Cattle of the Sun God". Storyboardthat.      Clever Prototypes. 2017. Web. 1 February 2017</a:t>
            </a:r>
          </a:p>
          <a:p>
            <a:pPr lvl="1">
              <a:buBlip>
                <a:blip r:embed="rId2"/>
              </a:buBlip>
            </a:pPr>
            <a:r>
              <a:t>"The Sirens". Storyboardthat. Clever Prototypes. 2017. Web. 1 February 2017.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Epic Hero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A larger than life figure who embodies traits that the culture values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Physical strength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Bravery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High birth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Fame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t>Effective skills as a leader and in battle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Odysseus' Strengths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Courageous</a:t>
            </a:r>
          </a:p>
          <a:p>
            <a:pPr>
              <a:buBlip>
                <a:blip r:embed="rId2"/>
              </a:buBlip>
            </a:pPr>
            <a:r>
              <a:t>Witty</a:t>
            </a:r>
          </a:p>
          <a:p>
            <a:pPr>
              <a:buBlip>
                <a:blip r:embed="rId2"/>
              </a:buBlip>
            </a:pPr>
            <a:r>
              <a:t>"Deep heart"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Odysseus' Weaknesses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Curiosity</a:t>
            </a:r>
          </a:p>
          <a:p>
            <a:pPr>
              <a:buBlip>
                <a:blip r:embed="rId2"/>
              </a:buBlip>
            </a:pPr>
            <a:r>
              <a:t>Cocky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Odysseus' Background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Laertes' son</a:t>
            </a:r>
          </a:p>
          <a:p>
            <a:pPr>
              <a:buBlip>
                <a:blip r:embed="rId2"/>
              </a:buBlip>
            </a:pPr>
            <a:r>
              <a:t>From the island of Ithaca - off the coast of Greece</a:t>
            </a:r>
          </a:p>
          <a:p>
            <a:pPr>
              <a:buBlip>
                <a:blip r:embed="rId2"/>
              </a:buBlip>
            </a:pPr>
            <a:r>
              <a:t>Famous for his guile (craftiness)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Placeholder 13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Sailing from Troy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Ten Years Later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6392">
                <a:solidFill>
                  <a:srgbClr val="0A0A08"/>
                </a:solidFill>
                <a:effectLst>
                  <a:outerShdw blurRad="11938" dist="11938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Sailing from Troy - a summary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72998" indent="-372998" defTabSz="519937">
              <a:spcBef>
                <a:spcPts val="2400"/>
              </a:spcBef>
              <a:buBlip>
                <a:blip r:embed="rId2"/>
              </a:buBlip>
              <a:defRPr sz="3204">
                <a:solidFill>
                  <a:srgbClr val="5A5855"/>
                </a:solidFill>
                <a:effectLst>
                  <a:outerShdw blurRad="22606" dist="11303" dir="5400000" rotWithShape="0">
                    <a:srgbClr val="FFFFFF"/>
                  </a:outerShdw>
                </a:effectLst>
              </a:defRPr>
            </a:pPr>
            <a:r>
              <a:t>Alcinous, ruler of Phaeacia, provides a ship to Odysseus in return for the story of his adventures.</a:t>
            </a:r>
          </a:p>
          <a:p>
            <a:pPr marL="372998" indent="-372998" defTabSz="519937">
              <a:spcBef>
                <a:spcPts val="2400"/>
              </a:spcBef>
              <a:buBlip>
                <a:blip r:embed="rId2"/>
              </a:buBlip>
              <a:defRPr sz="3204">
                <a:solidFill>
                  <a:srgbClr val="5A5855"/>
                </a:solidFill>
                <a:effectLst>
                  <a:outerShdw blurRad="22606" dist="11303" dir="5400000" rotWithShape="0">
                    <a:srgbClr val="FFFFFF"/>
                  </a:outerShdw>
                </a:effectLst>
              </a:defRPr>
            </a:pPr>
            <a:r>
              <a:t>Odysseus' men looted, enslaved women, drank, and slaughtered cattle and sheep.</a:t>
            </a:r>
          </a:p>
          <a:p>
            <a:pPr marL="372998" indent="-372998" defTabSz="519937">
              <a:spcBef>
                <a:spcPts val="2400"/>
              </a:spcBef>
              <a:buBlip>
                <a:blip r:embed="rId2"/>
              </a:buBlip>
              <a:defRPr sz="3204">
                <a:solidFill>
                  <a:srgbClr val="5A5855"/>
                </a:solidFill>
                <a:effectLst>
                  <a:outerShdw blurRad="22606" dist="11303" dir="5400000" rotWithShape="0">
                    <a:srgbClr val="FFFFFF"/>
                  </a:outerShdw>
                </a:effectLst>
              </a:defRPr>
            </a:pPr>
            <a:r>
              <a:t>His men were rebellious and did not listen to Odysseus when he ordered then to return to the ship.</a:t>
            </a:r>
          </a:p>
          <a:p>
            <a:pPr marL="372998" indent="-372998" defTabSz="519937">
              <a:spcBef>
                <a:spcPts val="2400"/>
              </a:spcBef>
              <a:buBlip>
                <a:blip r:embed="rId2"/>
              </a:buBlip>
              <a:defRPr sz="3204">
                <a:solidFill>
                  <a:srgbClr val="5A5855"/>
                </a:solidFill>
                <a:effectLst>
                  <a:outerShdw blurRad="22606" dist="11303" dir="5400000" rotWithShape="0">
                    <a:srgbClr val="FFFFFF"/>
                  </a:outerShdw>
                </a:effectLst>
              </a:defRPr>
            </a:pPr>
            <a:r>
              <a:t>The Cicone Army came on horseback and killed 6 rows of men per ship and the Greeks mourned greatly for the death of their men.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Placeholder 14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Lotus Eaters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Storms lasting three days</a:t>
            </a:r>
          </a:p>
          <a:p>
            <a:r>
              <a:t>Ten days drifting at sea</a:t>
            </a:r>
          </a:p>
          <a:p>
            <a:r>
              <a:t>They arrive at the coastline of the Lotus Eaters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Custom</PresentationFormat>
  <Paragraphs>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Moroccan</vt:lpstr>
      <vt:lpstr>The Odyssey</vt:lpstr>
      <vt:lpstr>Odysseus</vt:lpstr>
      <vt:lpstr>An Epic Hero</vt:lpstr>
      <vt:lpstr>Odysseus' Strengths</vt:lpstr>
      <vt:lpstr>Odysseus' Weaknesses</vt:lpstr>
      <vt:lpstr>Odysseus' Background</vt:lpstr>
      <vt:lpstr>Sailing from Troy</vt:lpstr>
      <vt:lpstr>Sailing from Troy - a summary</vt:lpstr>
      <vt:lpstr>The Lotus Eaters</vt:lpstr>
      <vt:lpstr>The Lotus Eaters - a summary</vt:lpstr>
      <vt:lpstr>The Cyclopes</vt:lpstr>
      <vt:lpstr>The Cyclops - a summary</vt:lpstr>
      <vt:lpstr>The Cyclops Continued</vt:lpstr>
      <vt:lpstr>Greeks Value</vt:lpstr>
      <vt:lpstr>The Land of the Dead</vt:lpstr>
      <vt:lpstr>The Sacrifice</vt:lpstr>
      <vt:lpstr>First - The Spirit of Elpenor</vt:lpstr>
      <vt:lpstr>Second - The Spirit of Anticlea</vt:lpstr>
      <vt:lpstr>Third - The spirit of Tiresias</vt:lpstr>
      <vt:lpstr>The Sirens</vt:lpstr>
      <vt:lpstr>PowerPoint Presentation</vt:lpstr>
      <vt:lpstr>PowerPoint Presentation</vt:lpstr>
      <vt:lpstr>Scylla and Charybdis</vt:lpstr>
      <vt:lpstr>PowerPoint Presentation</vt:lpstr>
      <vt:lpstr>PowerPoint Presentation</vt:lpstr>
      <vt:lpstr>The Cattle of the Sun God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Odyssey</dc:title>
  <dc:creator>Heidi Todd</dc:creator>
  <cp:lastModifiedBy>Heidi Todd</cp:lastModifiedBy>
  <cp:revision>2</cp:revision>
  <dcterms:modified xsi:type="dcterms:W3CDTF">2017-02-08T12:33:11Z</dcterms:modified>
</cp:coreProperties>
</file>